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7" r:id="rId2"/>
    <p:sldId id="256" r:id="rId3"/>
    <p:sldId id="348" r:id="rId4"/>
    <p:sldId id="352" r:id="rId5"/>
    <p:sldId id="354" r:id="rId6"/>
    <p:sldId id="355" r:id="rId7"/>
    <p:sldId id="356" r:id="rId8"/>
    <p:sldId id="34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73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BD8EAE-041D-4562-A20A-26591AF7FE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Seite X |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F86C8F-85F9-4E55-9F87-D6A8FDCE27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6013-BB5E-4B10-9259-89B823A658BE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008EF6-4153-4F48-B145-7AFDA4DF94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92B88F-5821-439B-979A-2D4C0D345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72B0-0461-4D6D-B1EF-7614B0D841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5078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Seite X |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E523A-B9E9-4D44-966F-1A09648EC104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BBEE-0BBC-45D8-AC70-7C5F36321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5869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Quellenangabe immer in Notizen! </a:t>
            </a:r>
          </a:p>
        </p:txBody>
      </p:sp>
      <p:sp>
        <p:nvSpPr>
          <p:cNvPr id="10" name="Kopfzeilenplatzhalter 9">
            <a:extLst>
              <a:ext uri="{FF2B5EF4-FFF2-40B4-BE49-F238E27FC236}">
                <a16:creationId xmlns:a16="http://schemas.microsoft.com/office/drawing/2014/main" id="{A089D038-043E-4B89-B72C-34F900EFEF3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Seite X |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6936A97-02B4-47CA-91B0-F2C82C2F1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2BBEE-0BBC-45D8-AC70-7C5F363214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80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Quellenangabe immer in Notizen! </a:t>
            </a:r>
          </a:p>
        </p:txBody>
      </p:sp>
      <p:sp>
        <p:nvSpPr>
          <p:cNvPr id="10" name="Kopfzeilenplatzhalter 9">
            <a:extLst>
              <a:ext uri="{FF2B5EF4-FFF2-40B4-BE49-F238E27FC236}">
                <a16:creationId xmlns:a16="http://schemas.microsoft.com/office/drawing/2014/main" id="{A089D038-043E-4B89-B72C-34F900EFEF3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Seite X |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6936A97-02B4-47CA-91B0-F2C82C2F1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2BBEE-0BBC-45D8-AC70-7C5F363214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5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Quellenangabe immer in Notizen! </a:t>
            </a:r>
          </a:p>
        </p:txBody>
      </p:sp>
      <p:sp>
        <p:nvSpPr>
          <p:cNvPr id="10" name="Kopfzeilenplatzhalter 9">
            <a:extLst>
              <a:ext uri="{FF2B5EF4-FFF2-40B4-BE49-F238E27FC236}">
                <a16:creationId xmlns:a16="http://schemas.microsoft.com/office/drawing/2014/main" id="{A089D038-043E-4B89-B72C-34F900EFEF3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Seite X |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6936A97-02B4-47CA-91B0-F2C82C2F1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2BBEE-0BBC-45D8-AC70-7C5F363214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9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Seite X |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2BBEE-0BBC-45D8-AC70-7C5F363214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95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88DF7-AC54-4E8C-BE92-73F0A008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D3D800"/>
                </a:solidFill>
                <a:latin typeface="DaxlineOT-Bold" panose="020B0804020101020102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7F00C7-8D0D-4796-9EAC-098DE527D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DaxlineOT-Light" panose="020B05040201010201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5E8520-7A02-48B0-977B-9F13F76F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36E-3A54-44F3-8AF5-6138BFB78CAC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1B6B92-EE63-496D-95D3-5DE8D2B7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BFEE9A-6A96-486E-ADF1-E0DE6769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229B-B717-4591-9255-C24E858CA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9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C9371-6C29-4D67-922D-E49C28FD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D3D800"/>
                </a:solidFill>
                <a:latin typeface="DaxlineOT-Bold" panose="020B0804020101020102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6195D-EB17-4677-BE39-2C48E2AD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DaxlineOT-Light" panose="020B0504020101020102" pitchFamily="34" charset="0"/>
              </a:defRPr>
            </a:lvl1pPr>
            <a:lvl2pPr>
              <a:defRPr>
                <a:latin typeface="DaxlineOT-Light" panose="020B0504020101020102" pitchFamily="34" charset="0"/>
              </a:defRPr>
            </a:lvl2pPr>
            <a:lvl3pPr>
              <a:defRPr>
                <a:latin typeface="DaxlineOT-Light" panose="020B0504020101020102" pitchFamily="34" charset="0"/>
              </a:defRPr>
            </a:lvl3pPr>
            <a:lvl4pPr>
              <a:defRPr>
                <a:latin typeface="DaxlineOT-Light" panose="020B0504020101020102" pitchFamily="34" charset="0"/>
              </a:defRPr>
            </a:lvl4pPr>
            <a:lvl5pPr>
              <a:defRPr>
                <a:latin typeface="DaxlineOT-Light" panose="020B0504020101020102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9F89E9-333A-4DFE-9F7C-EF8D722C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36E-3A54-44F3-8AF5-6138BFB78CAC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7E4E9-AB0F-4BFF-8B26-41C1859A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5DDA24-7467-4534-B408-B27CA471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229B-B717-4591-9255-C24E858CA65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78BE452-89B0-43B9-B7A7-A0E8E2047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85" y="5837062"/>
            <a:ext cx="1407021" cy="884413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CEF56E2-FEAB-4680-B1AD-A19FA327BFCD}"/>
              </a:ext>
            </a:extLst>
          </p:cNvPr>
          <p:cNvCxnSpPr/>
          <p:nvPr userDrawn="1"/>
        </p:nvCxnSpPr>
        <p:spPr>
          <a:xfrm>
            <a:off x="0" y="1075006"/>
            <a:ext cx="223424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8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1AACF6-498B-4410-8794-6DFAB671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836E-3A54-44F3-8AF5-6138BFB78CAC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CFA308-BA71-4D1C-A61B-040D78E9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147389-06FB-48BD-88A1-80300407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229B-B717-4591-9255-C24E858CA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76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582" y="-58400"/>
            <a:ext cx="12254903" cy="6948655"/>
          </a:xfrm>
          <a:prstGeom prst="rect">
            <a:avLst/>
          </a:prstGeom>
        </p:spPr>
      </p:pic>
      <p:pic>
        <p:nvPicPr>
          <p:cNvPr id="5" name="Bild 4" descr="K+M_001_Logo_schrift_weiss_4c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82" y="2125414"/>
            <a:ext cx="3150437" cy="19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733C91-9481-477E-9287-BB08EE37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18207C-918B-4443-9ED5-E9A20EA3E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AAF9AF-D8D4-4111-9785-EB4A42D39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836E-3A54-44F3-8AF5-6138BFB78CAC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1EED91-2FDA-4FC9-B75B-89E9192B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73CFAB-F520-410A-B4AB-234B34AB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229B-B717-4591-9255-C24E858CA65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202300-DA9E-4B3E-8CA0-178E1A18B3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60" y="297176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pixabay.com/de/users/StockSnap-894430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de/users/Free-Photos-242387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terimakasih0-62426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de/users/TheDigitalArtist-202249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users/StartupStockPhotos-690514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7AF57-A119-4C7B-AAD1-C5F48DAF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 err="1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Steuerfreie</a:t>
            </a:r>
            <a:r>
              <a:rPr lang="en-US" sz="6000" b="1" kern="1200" dirty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Extras </a:t>
            </a:r>
            <a:r>
              <a:rPr lang="en-US" sz="6000" b="1" kern="1200" dirty="0" err="1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sz="6000" b="1" kern="1200" dirty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Mitarbeiter 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F26EFC-FF60-4878-B589-302F9C0B4D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42" r="14470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C6BFCFE-34DD-4BC9-84C7-5CE3742405DA}"/>
              </a:ext>
            </a:extLst>
          </p:cNvPr>
          <p:cNvSpPr/>
          <p:nvPr/>
        </p:nvSpPr>
        <p:spPr>
          <a:xfrm>
            <a:off x="0" y="6488668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tx2">
                    <a:lumMod val="50000"/>
                  </a:schemeClr>
                </a:solidFill>
              </a:rPr>
              <a:t>Foto: </a:t>
            </a:r>
            <a:r>
              <a:rPr lang="de-DE" sz="900" dirty="0" err="1">
                <a:solidFill>
                  <a:schemeClr val="tx2">
                    <a:lumMod val="50000"/>
                  </a:schemeClr>
                </a:solidFill>
              </a:rPr>
              <a:t>pixabay</a:t>
            </a:r>
            <a:r>
              <a:rPr lang="de-DE" sz="900" dirty="0">
                <a:solidFill>
                  <a:schemeClr val="tx2">
                    <a:lumMod val="50000"/>
                  </a:schemeClr>
                </a:solidFill>
              </a:rPr>
              <a:t> User </a:t>
            </a:r>
            <a:r>
              <a:rPr lang="de-DE" sz="900" dirty="0" err="1">
                <a:solidFill>
                  <a:schemeClr val="tx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StockSnap</a:t>
            </a:r>
            <a:r>
              <a:rPr lang="de-DE" sz="900" dirty="0">
                <a:solidFill>
                  <a:schemeClr val="tx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365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7AF57-A119-4C7B-AAD1-C5F48DAF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7185"/>
            <a:ext cx="9144000" cy="2463630"/>
          </a:xfrm>
        </p:spPr>
        <p:txBody>
          <a:bodyPr anchor="t">
            <a:normAutofit fontScale="90000"/>
          </a:bodyPr>
          <a:lstStyle/>
          <a:p>
            <a:r>
              <a:rPr lang="de-DE" sz="6000" dirty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Nutzungsüberlassung von Datenverarbeitungsgeräten </a:t>
            </a:r>
            <a:endParaRPr lang="de-DE" sz="6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3D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CCF7059-EA52-4A1C-A0E2-E9C508CA522F}"/>
              </a:ext>
            </a:extLst>
          </p:cNvPr>
          <p:cNvSpPr/>
          <p:nvPr/>
        </p:nvSpPr>
        <p:spPr>
          <a:xfrm>
            <a:off x="0" y="6488668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Foto: 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</a:rPr>
              <a:t>pixabay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 User 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Photos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396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3B54A-84E1-41E6-AAED-BABF90B5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6" y="397412"/>
            <a:ext cx="10515600" cy="760993"/>
          </a:xfrm>
        </p:spPr>
        <p:txBody>
          <a:bodyPr>
            <a:normAutofit/>
          </a:bodyPr>
          <a:lstStyle/>
          <a:p>
            <a:r>
              <a:rPr lang="de-DE" dirty="0"/>
              <a:t>Ausgangslage  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A1A58FF-579C-4927-91D5-BF7A50B47F6B}"/>
              </a:ext>
            </a:extLst>
          </p:cNvPr>
          <p:cNvSpPr txBox="1">
            <a:spLocks/>
          </p:cNvSpPr>
          <p:nvPr/>
        </p:nvSpPr>
        <p:spPr>
          <a:xfrm>
            <a:off x="1265599" y="1423678"/>
            <a:ext cx="9660802" cy="1026266"/>
          </a:xfrm>
          <a:prstGeom prst="rect">
            <a:avLst/>
          </a:prstGeom>
          <a:solidFill>
            <a:srgbClr val="D3D800"/>
          </a:solidFill>
        </p:spPr>
        <p:txBody>
          <a:bodyPr vert="horz"/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1pPr>
            <a:lvl2pPr marL="324000" indent="-288000" algn="l" defTabSz="457200" rtl="0" eaLnBrk="1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C8D200"/>
              </a:buClr>
              <a:buFont typeface="Lucida Grande"/>
              <a:buChar char="/"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•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–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»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1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DE" sz="1200" b="1" dirty="0">
                <a:solidFill>
                  <a:prstClr val="black"/>
                </a:solidFill>
                <a:latin typeface="DaxlineOT-Bold" panose="020B0804020101020102" pitchFamily="34" charset="0"/>
              </a:rPr>
              <a:t>„Steuerfrei sind…</a:t>
            </a:r>
          </a:p>
          <a:p>
            <a:pPr marL="36000" lvl="1" indent="0" algn="just" defTabSz="9144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de-DE" sz="1200" b="1" dirty="0">
                <a:solidFill>
                  <a:prstClr val="black"/>
                </a:solidFill>
                <a:latin typeface="DaxlineOT-Bold" panose="020B0804020101020102" pitchFamily="34" charset="0"/>
              </a:rPr>
              <a:t>…die Vorteile des Arbeitnehmers aus der privaten Nutzung von betrieblichen Datenverarbeitungsgeräten und Telekommunikationsgeräten sowie deren Zubehör, aus zur privaten Nutzung überlassenen System- und Anwendungsprogrammen, die der Arbeitgeber auch in seinem Betrieb einsetzt, und aus den im Zusammenhang mit diesen Zuwendungen erbrachten Dienstleistungen.“  (§3 Nr. 45 EStG) </a:t>
            </a:r>
            <a:endParaRPr lang="de-DE" sz="1200" dirty="0">
              <a:solidFill>
                <a:prstClr val="black"/>
              </a:solidFill>
              <a:latin typeface="DaxlineOT-Bold" panose="020B0804020101020102" pitchFamily="34" charset="0"/>
            </a:endParaRPr>
          </a:p>
          <a:p>
            <a:pPr marL="324000" marR="0" lvl="1" indent="-288000" algn="l" defTabSz="4572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C8D200"/>
              </a:buClr>
              <a:buSzTx/>
              <a:buFont typeface="Lucida Grande"/>
              <a:buChar char="/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axlineOT-Light" pitchFamily="34" charset="0"/>
              <a:ea typeface="+mn-ea"/>
              <a:cs typeface="+mn-cs"/>
            </a:endParaRPr>
          </a:p>
          <a:p>
            <a:pPr marL="324000" marR="0" lvl="1" indent="-288000" algn="l" defTabSz="4572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C8D200"/>
              </a:buClr>
              <a:buSzTx/>
              <a:buFont typeface="Lucida Grande"/>
              <a:buChar char="/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axlineOT-Light" pitchFamily="34" charset="0"/>
              <a:ea typeface="+mn-ea"/>
              <a:cs typeface="+mn-cs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EE06153-7CFE-4AE4-80EE-C01FD2BE47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5599" y="2449944"/>
            <a:ext cx="9295342" cy="401064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1pPr>
            <a:lvl2pPr marL="324000" indent="-288000" algn="l" defTabSz="457200" rtl="0" eaLnBrk="1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C8D200"/>
              </a:buClr>
              <a:buFont typeface="Lucida Grande"/>
              <a:buChar char="/"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•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–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»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Nach § 3 Nr. 45 EStG ist der geldwerte Vorteil aus der Überlassung von betrieblichen Datenverarbeitungsgeräten steuer- und sozialversicherungsfrei.</a:t>
            </a:r>
          </a:p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Darunter fallen unter anderem Telefon, Handy, Computer und Faxgerät.</a:t>
            </a:r>
          </a:p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Die Steuerfreiheit umfasst auch das Überlassen von Software und Zubehör (z.B. Monitor, Drucker, </a:t>
            </a:r>
            <a:r>
              <a:rPr lang="de-DE" sz="1800" dirty="0" err="1">
                <a:solidFill>
                  <a:sysClr val="windowText" lastClr="000000"/>
                </a:solidFill>
              </a:rPr>
              <a:t>Beamer</a:t>
            </a:r>
            <a:r>
              <a:rPr lang="de-DE" sz="1800" dirty="0">
                <a:solidFill>
                  <a:sysClr val="windowText" lastClr="000000"/>
                </a:solidFill>
              </a:rPr>
              <a:t>, Laptop-Taschen). </a:t>
            </a:r>
          </a:p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Auch Familienmitgliedern ist die Nutzung gewährt.</a:t>
            </a:r>
          </a:p>
          <a:p>
            <a:pPr marL="36000" lvl="1" indent="0">
              <a:spcAft>
                <a:spcPts val="1200"/>
              </a:spcAft>
              <a:buNone/>
              <a:defRPr/>
            </a:pPr>
            <a:endParaRPr lang="de-DE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4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8B8FC-70B3-49CD-B9CC-398CA35B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359"/>
          </a:xfrm>
        </p:spPr>
        <p:txBody>
          <a:bodyPr/>
          <a:lstStyle/>
          <a:p>
            <a:r>
              <a:rPr lang="de-DE" dirty="0"/>
              <a:t>Rechtliche Grundlagen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CC2918C-649E-4121-853B-F76B78C1CB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54823" y="5238118"/>
            <a:ext cx="9190892" cy="801703"/>
          </a:xfrm>
          <a:prstGeom prst="rect">
            <a:avLst/>
          </a:prstGeom>
          <a:ln w="19050">
            <a:solidFill>
              <a:srgbClr val="D3D800"/>
            </a:solidFill>
          </a:ln>
        </p:spPr>
        <p:txBody>
          <a:bodyPr vert="horz">
            <a:noAutofit/>
          </a:bodyPr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1pPr>
            <a:lvl2pPr marL="324000" indent="-288000" algn="l" defTabSz="457200" rtl="0" eaLnBrk="1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C8D200"/>
              </a:buClr>
              <a:buFont typeface="Lucida Grande"/>
              <a:buChar char="/"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•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–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»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lvl="1" indent="0" algn="just">
              <a:lnSpc>
                <a:spcPts val="2700"/>
              </a:lnSpc>
              <a:spcBef>
                <a:spcPts val="3000"/>
              </a:spcBef>
              <a:spcAft>
                <a:spcPts val="3000"/>
              </a:spcAft>
              <a:buNone/>
              <a:defRPr/>
            </a:pPr>
            <a:r>
              <a:rPr lang="de-DE" b="1" dirty="0">
                <a:solidFill>
                  <a:sysClr val="windowText" lastClr="000000"/>
                </a:solidFill>
              </a:rPr>
              <a:t>Die Steuerfreiheit von überlassenen Datenverarbeitungsgeräten eröffnet ein umfangreiches Gestaltungspotenzial. </a:t>
            </a:r>
          </a:p>
          <a:p>
            <a:pPr marL="36000" lvl="1" indent="0" algn="just">
              <a:lnSpc>
                <a:spcPts val="2700"/>
              </a:lnSpc>
              <a:spcBef>
                <a:spcPts val="3000"/>
              </a:spcBef>
              <a:spcAft>
                <a:spcPts val="3000"/>
              </a:spcAft>
              <a:buNone/>
              <a:defRPr/>
            </a:pP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4F2CEC8-6679-43D2-8395-BBB3B197D216}"/>
              </a:ext>
            </a:extLst>
          </p:cNvPr>
          <p:cNvSpPr/>
          <p:nvPr/>
        </p:nvSpPr>
        <p:spPr>
          <a:xfrm>
            <a:off x="413238" y="5187789"/>
            <a:ext cx="1395045" cy="902359"/>
          </a:xfrm>
          <a:prstGeom prst="rightArrow">
            <a:avLst>
              <a:gd name="adj1" fmla="val 50000"/>
              <a:gd name="adj2" fmla="val 60475"/>
            </a:avLst>
          </a:prstGeom>
          <a:solidFill>
            <a:srgbClr val="D3D8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DaxlineOT-Bold" panose="020B0804020101020102" pitchFamily="34" charset="0"/>
              </a:rPr>
              <a:t>Fazit</a:t>
            </a:r>
            <a:endParaRPr lang="de-DE" sz="2400" b="1" dirty="0">
              <a:solidFill>
                <a:schemeClr val="tx1"/>
              </a:solidFill>
              <a:latin typeface="DaxlineOT-Bold" panose="020B0804020101020102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A3E943-9F1A-4F8E-9972-F6A5C1CA5E49}"/>
              </a:ext>
            </a:extLst>
          </p:cNvPr>
          <p:cNvSpPr/>
          <p:nvPr/>
        </p:nvSpPr>
        <p:spPr>
          <a:xfrm>
            <a:off x="1619250" y="1445005"/>
            <a:ext cx="986203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288000" defTabSz="457200">
              <a:lnSpc>
                <a:spcPts val="2100"/>
              </a:lnSpc>
              <a:spcBef>
                <a:spcPts val="1000"/>
              </a:spcBef>
              <a:buClr>
                <a:srgbClr val="C8D200"/>
              </a:buClr>
              <a:buFont typeface="Lucida Grande"/>
              <a:buChar char="/"/>
              <a:defRPr/>
            </a:pPr>
            <a:r>
              <a:rPr lang="de-DE" sz="2000" dirty="0">
                <a:solidFill>
                  <a:sysClr val="windowText" lastClr="000000"/>
                </a:solidFill>
                <a:latin typeface="DaxlineOT-Light" pitchFamily="34" charset="0"/>
              </a:rPr>
              <a:t>Das überlassene Gerät muss im Eigentum des Arbeitgebers stehen, oder von diesem gemietet worden sein. </a:t>
            </a:r>
          </a:p>
          <a:p>
            <a:pPr marL="324000" lvl="1" indent="-288000" defTabSz="457200">
              <a:lnSpc>
                <a:spcPts val="2100"/>
              </a:lnSpc>
              <a:spcBef>
                <a:spcPts val="1000"/>
              </a:spcBef>
              <a:buClr>
                <a:srgbClr val="C8D200"/>
              </a:buClr>
              <a:buFont typeface="Lucida Grande"/>
              <a:buChar char="/"/>
              <a:defRPr/>
            </a:pPr>
            <a:r>
              <a:rPr lang="de-DE" sz="2000" dirty="0">
                <a:solidFill>
                  <a:sysClr val="windowText" lastClr="000000"/>
                </a:solidFill>
                <a:latin typeface="DaxlineOT-Light" pitchFamily="34" charset="0"/>
              </a:rPr>
              <a:t>Die Höhe des geldwerten Vorteils ist nicht begrenzt.</a:t>
            </a:r>
          </a:p>
          <a:p>
            <a:pPr marL="324000" lvl="1" indent="-288000" defTabSz="457200">
              <a:lnSpc>
                <a:spcPts val="2100"/>
              </a:lnSpc>
              <a:spcBef>
                <a:spcPts val="1000"/>
              </a:spcBef>
              <a:buClr>
                <a:srgbClr val="C8D200"/>
              </a:buClr>
              <a:buFont typeface="Lucida Grande"/>
              <a:buChar char="/"/>
              <a:defRPr/>
            </a:pPr>
            <a:endParaRPr lang="de-DE" sz="2000" dirty="0">
              <a:solidFill>
                <a:sysClr val="windowText" lastClr="000000"/>
              </a:solidFill>
              <a:latin typeface="DaxlineOT-Light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6FEBED-36BD-4D4F-A405-6AD77C2B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4"/>
          <a:stretch/>
        </p:blipFill>
        <p:spPr>
          <a:xfrm>
            <a:off x="4832477" y="3048556"/>
            <a:ext cx="3435584" cy="20250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D0AADD1-366A-4C58-AB33-4D923A858B6C}"/>
              </a:ext>
            </a:extLst>
          </p:cNvPr>
          <p:cNvSpPr/>
          <p:nvPr/>
        </p:nvSpPr>
        <p:spPr>
          <a:xfrm>
            <a:off x="0" y="6488668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Foto: 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</a:rPr>
              <a:t>pixabay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 User 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terimakasih0 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715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7AF57-A119-4C7B-AAD1-C5F48DAF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7185"/>
            <a:ext cx="9144000" cy="2463630"/>
          </a:xfrm>
        </p:spPr>
        <p:txBody>
          <a:bodyPr anchor="t">
            <a:normAutofit/>
          </a:bodyPr>
          <a:lstStyle/>
          <a:p>
            <a:r>
              <a:rPr lang="de-DE" sz="600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Barzuschüsse </a:t>
            </a:r>
            <a:r>
              <a:rPr lang="de-DE" sz="6000" dirty="0"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 Internetnutzung </a:t>
            </a:r>
            <a:endParaRPr lang="de-DE" sz="6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3D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FA67511-F4CB-4BCA-AE7F-6BB0AB6104B6}"/>
              </a:ext>
            </a:extLst>
          </p:cNvPr>
          <p:cNvSpPr/>
          <p:nvPr/>
        </p:nvSpPr>
        <p:spPr>
          <a:xfrm>
            <a:off x="0" y="6627168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Foto: 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</a:rPr>
              <a:t>pixabay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 User 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TheDigitalArtist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DE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3B54A-84E1-41E6-AAED-BABF90B5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6" y="397412"/>
            <a:ext cx="10515600" cy="760993"/>
          </a:xfrm>
        </p:spPr>
        <p:txBody>
          <a:bodyPr>
            <a:normAutofit/>
          </a:bodyPr>
          <a:lstStyle/>
          <a:p>
            <a:r>
              <a:rPr lang="de-DE" dirty="0"/>
              <a:t>Möglichkeiten  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EE06153-7CFE-4AE4-80EE-C01FD2BE47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5599" y="1166099"/>
            <a:ext cx="9295342" cy="529448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1pPr>
            <a:lvl2pPr marL="324000" indent="-288000" algn="l" defTabSz="457200" rtl="0" eaLnBrk="1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C8D200"/>
              </a:buClr>
              <a:buFont typeface="Lucida Grande"/>
              <a:buChar char="/"/>
              <a:defRPr sz="1600" kern="1200" baseline="0">
                <a:solidFill>
                  <a:schemeClr val="tx1"/>
                </a:solidFill>
                <a:latin typeface="DaxlineOT-Light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•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–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Font typeface="Arial"/>
              <a:buChar char="»"/>
              <a:defRPr sz="1900" kern="1200" baseline="0">
                <a:solidFill>
                  <a:schemeClr val="tx1"/>
                </a:solidFill>
                <a:latin typeface="DaxlinePro-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Im Umfang der  beruflichen Internetnutzung kann ein steuerfreier Auslagenersatz gezahlt werden. </a:t>
            </a:r>
          </a:p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Barzuschüsse zur Internetnutzung dürfen pauschal mit 25% besteuert werden und sind in der Sozialversicherung beitragsfrei.</a:t>
            </a:r>
          </a:p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Die Pauschalierungsmöglichkeit ist nicht davon abhängig, ob der Arbeitnehmer den privaten PC mit Internetzugang auch beruflich nutzt. </a:t>
            </a:r>
          </a:p>
          <a:p>
            <a:pPr lvl="1">
              <a:spcAft>
                <a:spcPts val="1200"/>
              </a:spcAft>
              <a:defRPr/>
            </a:pPr>
            <a:r>
              <a:rPr lang="de-DE" sz="1800" dirty="0">
                <a:solidFill>
                  <a:sysClr val="windowText" lastClr="000000"/>
                </a:solidFill>
              </a:rPr>
              <a:t>Neben den laufenden Kosten für die Internetnutzung sind auch Einrichtungskosten als Aufwendungen denkbar. </a:t>
            </a:r>
          </a:p>
          <a:p>
            <a:pPr marL="36000" lvl="1" indent="0">
              <a:spcAft>
                <a:spcPts val="1200"/>
              </a:spcAft>
              <a:buNone/>
              <a:defRPr/>
            </a:pPr>
            <a:endParaRPr lang="de-DE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7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3B54A-84E1-41E6-AAED-BABF90B5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6" y="397412"/>
            <a:ext cx="10515600" cy="760993"/>
          </a:xfrm>
        </p:spPr>
        <p:txBody>
          <a:bodyPr>
            <a:normAutofit/>
          </a:bodyPr>
          <a:lstStyle/>
          <a:p>
            <a:r>
              <a:rPr lang="de-DE" dirty="0"/>
              <a:t>Nachweis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F8E50A-1ADB-4B9A-9B93-69E86924253D}"/>
              </a:ext>
            </a:extLst>
          </p:cNvPr>
          <p:cNvSpPr/>
          <p:nvPr/>
        </p:nvSpPr>
        <p:spPr>
          <a:xfrm>
            <a:off x="1619250" y="1445005"/>
            <a:ext cx="9862038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288000" defTabSz="457200">
              <a:lnSpc>
                <a:spcPts val="2100"/>
              </a:lnSpc>
              <a:spcBef>
                <a:spcPts val="1000"/>
              </a:spcBef>
              <a:buClr>
                <a:srgbClr val="C8D200"/>
              </a:buClr>
              <a:buFont typeface="Lucida Grande"/>
              <a:buChar char="/"/>
              <a:defRPr/>
            </a:pPr>
            <a:r>
              <a:rPr lang="de-DE" sz="2000" dirty="0">
                <a:solidFill>
                  <a:sysClr val="windowText" lastClr="000000"/>
                </a:solidFill>
                <a:latin typeface="DaxlineOT-Light" pitchFamily="34" charset="0"/>
              </a:rPr>
              <a:t>Die Anforderungen an den Nachweis sind gering, solange der Zuschuss monatlich nicht mehr als 50 Euro beträgt.</a:t>
            </a:r>
          </a:p>
          <a:p>
            <a:pPr marL="324000" lvl="1" indent="-288000" defTabSz="457200">
              <a:lnSpc>
                <a:spcPts val="2100"/>
              </a:lnSpc>
              <a:spcBef>
                <a:spcPts val="1000"/>
              </a:spcBef>
              <a:buClr>
                <a:srgbClr val="C8D200"/>
              </a:buClr>
              <a:buFont typeface="Lucida Grande"/>
              <a:buChar char="/"/>
              <a:defRPr/>
            </a:pPr>
            <a:r>
              <a:rPr lang="de-DE" sz="2000" dirty="0">
                <a:solidFill>
                  <a:sysClr val="windowText" lastClr="000000"/>
                </a:solidFill>
                <a:latin typeface="DaxlineOT-Light" pitchFamily="34" charset="0"/>
              </a:rPr>
              <a:t>Der Arbeitnehmer hat die tatsächlich aufgewendeten Kosten lediglich zu bestätigen.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FD3D7F-5773-421C-9680-09C6622C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3183740"/>
            <a:ext cx="4789714" cy="28289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113A9CF-3A81-4415-8BBC-9672E7B6353E}"/>
              </a:ext>
            </a:extLst>
          </p:cNvPr>
          <p:cNvSpPr/>
          <p:nvPr/>
        </p:nvSpPr>
        <p:spPr>
          <a:xfrm>
            <a:off x="0" y="6488668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Foto: 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</a:rPr>
              <a:t>pixabay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</a:rPr>
              <a:t> User </a:t>
            </a:r>
            <a:r>
              <a:rPr lang="de-DE" sz="900" dirty="0" err="1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StartupStockPhotos</a:t>
            </a:r>
            <a:r>
              <a:rPr lang="de-DE" sz="900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446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65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50" dirty="0" smtClean="0">
            <a:solidFill>
              <a:schemeClr val="bg1">
                <a:lumMod val="65000"/>
              </a:schemeClr>
            </a:solidFill>
            <a:latin typeface="DaxlineOT-Light" panose="020B0504020101020102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Breitbild</PresentationFormat>
  <Paragraphs>39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DaxlineOT-Bold</vt:lpstr>
      <vt:lpstr>DaxlineOT-Light</vt:lpstr>
      <vt:lpstr>Lucida Grande</vt:lpstr>
      <vt:lpstr>Office</vt:lpstr>
      <vt:lpstr>Steuerfreie Extras für Mitarbeiter </vt:lpstr>
      <vt:lpstr>Nutzungsüberlassung von Datenverarbeitungsgeräten </vt:lpstr>
      <vt:lpstr>Ausgangslage  </vt:lpstr>
      <vt:lpstr>Rechtliche Grundlagen</vt:lpstr>
      <vt:lpstr>Barzuschüsse zur Internetnutzung </vt:lpstr>
      <vt:lpstr>Möglichkeiten   </vt:lpstr>
      <vt:lpstr>Nachweis  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Steuerfreie Extras für Mitarbeiter</dc:title>
  <dc:creator>Katharina Ettl</dc:creator>
  <cp:lastModifiedBy>Natascha Berzl</cp:lastModifiedBy>
  <cp:revision>4</cp:revision>
  <dcterms:created xsi:type="dcterms:W3CDTF">2019-10-31T14:03:47Z</dcterms:created>
  <dcterms:modified xsi:type="dcterms:W3CDTF">2019-11-07T09:34:35Z</dcterms:modified>
</cp:coreProperties>
</file>